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90" r:id="rId8"/>
    <p:sldId id="259" r:id="rId9"/>
    <p:sldId id="260" r:id="rId10"/>
    <p:sldId id="269" r:id="rId11"/>
    <p:sldId id="270" r:id="rId12"/>
    <p:sldId id="268" r:id="rId13"/>
    <p:sldId id="286" r:id="rId14"/>
    <p:sldId id="265" r:id="rId15"/>
    <p:sldId id="261" r:id="rId16"/>
    <p:sldId id="287" r:id="rId17"/>
    <p:sldId id="288" r:id="rId18"/>
    <p:sldId id="267" r:id="rId19"/>
    <p:sldId id="263" r:id="rId20"/>
    <p:sldId id="266" r:id="rId21"/>
    <p:sldId id="28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en Mendel - ten Napel" userId="9947d365-22db-42f5-837e-85330c9d8db0" providerId="ADAL" clId="{C4B99490-DC1E-4F9B-A070-DD21635F1387}"/>
    <pc:docChg chg="custSel modSld">
      <pc:chgData name="Regien Mendel - ten Napel" userId="9947d365-22db-42f5-837e-85330c9d8db0" providerId="ADAL" clId="{C4B99490-DC1E-4F9B-A070-DD21635F1387}" dt="2022-02-12T20:41:08.594" v="8" actId="27636"/>
      <pc:docMkLst>
        <pc:docMk/>
      </pc:docMkLst>
      <pc:sldChg chg="modSp">
        <pc:chgData name="Regien Mendel - ten Napel" userId="9947d365-22db-42f5-837e-85330c9d8db0" providerId="ADAL" clId="{C4B99490-DC1E-4F9B-A070-DD21635F1387}" dt="2022-02-12T20:41:08.594" v="8" actId="27636"/>
        <pc:sldMkLst>
          <pc:docMk/>
          <pc:sldMk cId="0" sldId="289"/>
        </pc:sldMkLst>
        <pc:spChg chg="mod">
          <ac:chgData name="Regien Mendel - ten Napel" userId="9947d365-22db-42f5-837e-85330c9d8db0" providerId="ADAL" clId="{C4B99490-DC1E-4F9B-A070-DD21635F1387}" dt="2022-02-12T20:41:08.594" v="8" actId="27636"/>
          <ac:spMkLst>
            <pc:docMk/>
            <pc:sldMk cId="0" sldId="289"/>
            <ac:spMk id="23555" creationId="{E42992E6-216F-4396-9BA3-F437628A47A9}"/>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nl-NL"/>
              <a:t>Klik om stijl te bewerken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2/12/2022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nl-NL"/>
              <a:t>Klik op het pictogram als u een afbeelding wilt toevoegen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nl-NL"/>
              <a:t>Klik om stijl te bewerken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nl-NL"/>
              <a:t>Klik om stijl te bewerken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nl-NL"/>
              <a:t>Klik om stijl te bewerken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nl-NL"/>
              <a:t>Klik om stijl te bewerken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nl-NL"/>
              <a:t>Klik om stijl te bewerken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a:t>Klik op het pictogram als u een afbeelding wilt toevoegen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a:t>Klik op het pictogram als u een afbeelding wilt toevoegen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a:t>Klik op het pictogram als u een afbeelding wilt toevoegen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nl-NL"/>
              <a:t>Klik om stijl te bewerken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nl-NL"/>
              <a:t>Klik om stijl te bewerken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41410" y="3073397"/>
            <a:ext cx="4878391" cy="271780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3073397"/>
            <a:ext cx="4875210" cy="271780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2/12/2022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ondernemenmetpersoneel.nl/mijn-branche/horeca/bedrijfsformule-maken-de-horeca-uitleg-en-tip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A6A6E6-EBB3-4F98-8045-07BD1318D573}"/>
              </a:ext>
            </a:extLst>
          </p:cNvPr>
          <p:cNvSpPr>
            <a:spLocks noGrp="1"/>
          </p:cNvSpPr>
          <p:nvPr>
            <p:ph type="ctrTitle"/>
          </p:nvPr>
        </p:nvSpPr>
        <p:spPr/>
        <p:txBody>
          <a:bodyPr/>
          <a:lstStyle/>
          <a:p>
            <a:r>
              <a:rPr lang="nl-NL" dirty="0"/>
              <a:t>Bedrijfs- en </a:t>
            </a:r>
            <a:r>
              <a:rPr lang="nl-NL" dirty="0" err="1"/>
              <a:t>gastvrijheidformule</a:t>
            </a:r>
            <a:endParaRPr lang="nl-NL" dirty="0"/>
          </a:p>
        </p:txBody>
      </p:sp>
      <p:sp>
        <p:nvSpPr>
          <p:cNvPr id="3" name="Ondertitel 2">
            <a:extLst>
              <a:ext uri="{FF2B5EF4-FFF2-40B4-BE49-F238E27FC236}">
                <a16:creationId xmlns:a16="http://schemas.microsoft.com/office/drawing/2014/main" id="{4ADC9717-EE41-4FF9-8F5E-52CE489DE942}"/>
              </a:ext>
            </a:extLst>
          </p:cNvPr>
          <p:cNvSpPr>
            <a:spLocks noGrp="1"/>
          </p:cNvSpPr>
          <p:nvPr>
            <p:ph type="subTitle" idx="1"/>
          </p:nvPr>
        </p:nvSpPr>
        <p:spPr/>
        <p:txBody>
          <a:bodyPr/>
          <a:lstStyle/>
          <a:p>
            <a:r>
              <a:rPr lang="nl-NL" dirty="0"/>
              <a:t>Wat is dat?</a:t>
            </a:r>
          </a:p>
        </p:txBody>
      </p:sp>
    </p:spTree>
    <p:extLst>
      <p:ext uri="{BB962C8B-B14F-4D97-AF65-F5344CB8AC3E}">
        <p14:creationId xmlns:p14="http://schemas.microsoft.com/office/powerpoint/2010/main" val="3122408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47B23FC9-601F-4118-8FE2-50A05FD7D81E}"/>
              </a:ext>
            </a:extLst>
          </p:cNvPr>
          <p:cNvSpPr>
            <a:spLocks noGrp="1" noChangeArrowheads="1"/>
          </p:cNvSpPr>
          <p:nvPr>
            <p:ph type="title"/>
          </p:nvPr>
        </p:nvSpPr>
        <p:spPr/>
        <p:txBody>
          <a:bodyPr/>
          <a:lstStyle/>
          <a:p>
            <a:r>
              <a:rPr lang="nl-NL" altLang="nl-NL"/>
              <a:t>Plaats</a:t>
            </a:r>
          </a:p>
        </p:txBody>
      </p:sp>
      <p:sp>
        <p:nvSpPr>
          <p:cNvPr id="3" name="Tijdelijke aanduiding voor inhoud 2">
            <a:extLst>
              <a:ext uri="{FF2B5EF4-FFF2-40B4-BE49-F238E27FC236}">
                <a16:creationId xmlns:a16="http://schemas.microsoft.com/office/drawing/2014/main" id="{1850FB78-D9D1-4761-BE09-607FC44079C4}"/>
              </a:ext>
            </a:extLst>
          </p:cNvPr>
          <p:cNvSpPr>
            <a:spLocks noGrp="1"/>
          </p:cNvSpPr>
          <p:nvPr>
            <p:ph idx="1"/>
          </p:nvPr>
        </p:nvSpPr>
        <p:spPr/>
        <p:txBody>
          <a:bodyPr>
            <a:normAutofit/>
          </a:bodyPr>
          <a:lstStyle/>
          <a:p>
            <a:pPr>
              <a:defRPr/>
            </a:pPr>
            <a:r>
              <a:rPr lang="nl-NL" dirty="0"/>
              <a:t>Voor elke startende ondernemer is het van groot belang om een goede locatie te kiezen voor het bedrijf. Een cafetaria in het centrum zal immers veel sneller goed lopen dan een cafetaria midden in een woonwijk. Voor andere, meestal exclusievere, bedrijven is de locatie minder van belang als mensen er speciaal voor heen gaan zoals een sterrenrestaurant.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5F10C-1E61-409C-B954-D0D89F18F1B9}"/>
              </a:ext>
            </a:extLst>
          </p:cNvPr>
          <p:cNvSpPr>
            <a:spLocks noGrp="1"/>
          </p:cNvSpPr>
          <p:nvPr>
            <p:ph type="title"/>
          </p:nvPr>
        </p:nvSpPr>
        <p:spPr/>
        <p:txBody>
          <a:bodyPr>
            <a:normAutofit/>
          </a:bodyPr>
          <a:lstStyle/>
          <a:p>
            <a:pPr>
              <a:defRPr/>
            </a:pPr>
            <a:r>
              <a:rPr lang="nl-NL" dirty="0"/>
              <a:t>De Librije, buitenkant:</a:t>
            </a:r>
            <a:br>
              <a:rPr lang="nl-NL" dirty="0"/>
            </a:br>
            <a:endParaRPr lang="nl-NL" dirty="0"/>
          </a:p>
        </p:txBody>
      </p:sp>
      <p:pic>
        <p:nvPicPr>
          <p:cNvPr id="16387" name="Afbeelding 3">
            <a:extLst>
              <a:ext uri="{FF2B5EF4-FFF2-40B4-BE49-F238E27FC236}">
                <a16:creationId xmlns:a16="http://schemas.microsoft.com/office/drawing/2014/main" id="{AC970FF0-9696-427B-92A4-C18432A5C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63" y="1384301"/>
            <a:ext cx="4595812"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Afbeelding 4">
            <a:extLst>
              <a:ext uri="{FF2B5EF4-FFF2-40B4-BE49-F238E27FC236}">
                <a16:creationId xmlns:a16="http://schemas.microsoft.com/office/drawing/2014/main" id="{04390B38-DB8C-4E48-B237-32D267E50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2139951"/>
            <a:ext cx="4398963"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A4FA3AB0-05BD-412D-8632-836FCAB04E11}"/>
              </a:ext>
            </a:extLst>
          </p:cNvPr>
          <p:cNvSpPr>
            <a:spLocks noGrp="1" noChangeArrowheads="1"/>
          </p:cNvSpPr>
          <p:nvPr>
            <p:ph type="title"/>
          </p:nvPr>
        </p:nvSpPr>
        <p:spPr/>
        <p:txBody>
          <a:bodyPr/>
          <a:lstStyle/>
          <a:p>
            <a:r>
              <a:rPr lang="nl-NL" altLang="nl-NL"/>
              <a:t>Promotie</a:t>
            </a:r>
          </a:p>
        </p:txBody>
      </p:sp>
      <p:sp>
        <p:nvSpPr>
          <p:cNvPr id="17411" name="Tijdelijke aanduiding voor inhoud 2">
            <a:extLst>
              <a:ext uri="{FF2B5EF4-FFF2-40B4-BE49-F238E27FC236}">
                <a16:creationId xmlns:a16="http://schemas.microsoft.com/office/drawing/2014/main" id="{62CC26ED-D678-4D5D-8F3F-A51D169F3051}"/>
              </a:ext>
            </a:extLst>
          </p:cNvPr>
          <p:cNvSpPr>
            <a:spLocks noGrp="1" noChangeArrowheads="1"/>
          </p:cNvSpPr>
          <p:nvPr>
            <p:ph idx="1"/>
          </p:nvPr>
        </p:nvSpPr>
        <p:spPr/>
        <p:txBody>
          <a:bodyPr/>
          <a:lstStyle/>
          <a:p>
            <a:r>
              <a:rPr lang="nl-NL" altLang="nl-NL"/>
              <a:t>'</a:t>
            </a:r>
            <a:r>
              <a:rPr lang="nl-NL" altLang="nl-NL" i="1"/>
              <a:t>Reclame, handeling om te promoten</a:t>
            </a:r>
            <a:r>
              <a:rPr lang="nl-NL" altLang="nl-NL"/>
              <a:t>'.</a:t>
            </a:r>
          </a:p>
          <a:p>
            <a:endParaRPr lang="nl-NL" altLang="nl-NL"/>
          </a:p>
          <a:p>
            <a:r>
              <a:rPr lang="nl-NL" altLang="nl-NL"/>
              <a:t>Mond tot mond reclame</a:t>
            </a:r>
          </a:p>
          <a:p>
            <a:r>
              <a:rPr lang="nl-NL" altLang="nl-NL"/>
              <a:t>Flyers 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Afbeelding 1">
            <a:extLst>
              <a:ext uri="{FF2B5EF4-FFF2-40B4-BE49-F238E27FC236}">
                <a16:creationId xmlns:a16="http://schemas.microsoft.com/office/drawing/2014/main" id="{7AE40A31-733F-4F5B-AD02-5B80151FD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8" y="1219200"/>
            <a:ext cx="36004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Afbeelding 2">
            <a:extLst>
              <a:ext uri="{FF2B5EF4-FFF2-40B4-BE49-F238E27FC236}">
                <a16:creationId xmlns:a16="http://schemas.microsoft.com/office/drawing/2014/main" id="{29B31AEB-C8C7-44AE-B393-F58FD2489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0" y="882650"/>
            <a:ext cx="363855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4D3BE539-D746-48EF-B837-239D6791B92F}"/>
              </a:ext>
            </a:extLst>
          </p:cNvPr>
          <p:cNvSpPr>
            <a:spLocks noGrp="1" noChangeArrowheads="1"/>
          </p:cNvSpPr>
          <p:nvPr>
            <p:ph type="title"/>
          </p:nvPr>
        </p:nvSpPr>
        <p:spPr/>
        <p:txBody>
          <a:bodyPr/>
          <a:lstStyle/>
          <a:p>
            <a:r>
              <a:rPr lang="nl-NL" altLang="nl-NL"/>
              <a:t>Personeel</a:t>
            </a:r>
          </a:p>
        </p:txBody>
      </p:sp>
      <p:sp>
        <p:nvSpPr>
          <p:cNvPr id="3" name="Tijdelijke aanduiding voor inhoud 2">
            <a:extLst>
              <a:ext uri="{FF2B5EF4-FFF2-40B4-BE49-F238E27FC236}">
                <a16:creationId xmlns:a16="http://schemas.microsoft.com/office/drawing/2014/main" id="{9E9BBC2C-233F-4814-A260-3786E888EA9E}"/>
              </a:ext>
            </a:extLst>
          </p:cNvPr>
          <p:cNvSpPr>
            <a:spLocks noGrp="1"/>
          </p:cNvSpPr>
          <p:nvPr>
            <p:ph idx="1"/>
          </p:nvPr>
        </p:nvSpPr>
        <p:spPr/>
        <p:txBody>
          <a:bodyPr>
            <a:normAutofit/>
          </a:bodyPr>
          <a:lstStyle/>
          <a:p>
            <a:pPr>
              <a:defRPr/>
            </a:pPr>
            <a:r>
              <a:rPr lang="nl-NL" dirty="0"/>
              <a:t>Aan de ene kant is het uiteraard zeer belangrijk om personeel in dienst te hebben die weten wat ze doen. Vooral voor bedrijven in het hogere segment is het van groot belang dat de werknemers op de hoogte zijn van alles wat er speelt;</a:t>
            </a:r>
          </a:p>
          <a:p>
            <a:pPr>
              <a:defRPr/>
            </a:pPr>
            <a:endParaRPr lang="nl-NL" dirty="0"/>
          </a:p>
          <a:p>
            <a:pPr>
              <a:defRPr/>
            </a:pPr>
            <a:r>
              <a:rPr lang="nl-NL" dirty="0"/>
              <a:t>Scholing.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Afbeelding 1">
            <a:extLst>
              <a:ext uri="{FF2B5EF4-FFF2-40B4-BE49-F238E27FC236}">
                <a16:creationId xmlns:a16="http://schemas.microsoft.com/office/drawing/2014/main" id="{B4519EA8-5473-4DF9-AFF7-0C2E7D5D6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1" y="530225"/>
            <a:ext cx="405606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Afbeeldingsresultaat voor personeel mcdonalds">
            <a:extLst>
              <a:ext uri="{FF2B5EF4-FFF2-40B4-BE49-F238E27FC236}">
                <a16:creationId xmlns:a16="http://schemas.microsoft.com/office/drawing/2014/main" id="{C3182ADF-2B1D-4D3A-BB4F-951539027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6" y="3354388"/>
            <a:ext cx="4900613"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206722C1-AAB5-45D1-B06C-723F8444768D}"/>
              </a:ext>
            </a:extLst>
          </p:cNvPr>
          <p:cNvSpPr>
            <a:spLocks noGrp="1" noChangeArrowheads="1"/>
          </p:cNvSpPr>
          <p:nvPr>
            <p:ph type="title"/>
          </p:nvPr>
        </p:nvSpPr>
        <p:spPr/>
        <p:txBody>
          <a:bodyPr/>
          <a:lstStyle/>
          <a:p>
            <a:r>
              <a:rPr lang="nl-NL" altLang="nl-NL"/>
              <a:t>Presentatie</a:t>
            </a:r>
          </a:p>
        </p:txBody>
      </p:sp>
      <p:sp>
        <p:nvSpPr>
          <p:cNvPr id="21507" name="Tijdelijke aanduiding voor inhoud 2">
            <a:extLst>
              <a:ext uri="{FF2B5EF4-FFF2-40B4-BE49-F238E27FC236}">
                <a16:creationId xmlns:a16="http://schemas.microsoft.com/office/drawing/2014/main" id="{1FBA9ADE-D82E-4EB8-B5BE-F9881C0EFCE4}"/>
              </a:ext>
            </a:extLst>
          </p:cNvPr>
          <p:cNvSpPr>
            <a:spLocks noGrp="1" noChangeArrowheads="1"/>
          </p:cNvSpPr>
          <p:nvPr>
            <p:ph idx="1"/>
          </p:nvPr>
        </p:nvSpPr>
        <p:spPr/>
        <p:txBody>
          <a:bodyPr/>
          <a:lstStyle/>
          <a:p>
            <a:r>
              <a:rPr lang="nl-NL" altLang="nl-NL"/>
              <a:t>Hoe worden de bovenstaande punten door de gast ervaren? Is het personeel netjes en verzorgt? Hoe wordt de gast aangesproken en in welke ambiance gebeurd dit?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B1F3F1B4-5C72-45CE-A209-70357C2FA046}"/>
              </a:ext>
            </a:extLst>
          </p:cNvPr>
          <p:cNvSpPr>
            <a:spLocks noGrp="1" noChangeArrowheads="1"/>
          </p:cNvSpPr>
          <p:nvPr>
            <p:ph type="title"/>
          </p:nvPr>
        </p:nvSpPr>
        <p:spPr/>
        <p:txBody>
          <a:bodyPr/>
          <a:lstStyle/>
          <a:p>
            <a:r>
              <a:rPr lang="nl-NL" altLang="nl-NL"/>
              <a:t>Interieurstijlen:</a:t>
            </a:r>
          </a:p>
        </p:txBody>
      </p:sp>
      <p:pic>
        <p:nvPicPr>
          <p:cNvPr id="22531" name="Afbeelding 2">
            <a:extLst>
              <a:ext uri="{FF2B5EF4-FFF2-40B4-BE49-F238E27FC236}">
                <a16:creationId xmlns:a16="http://schemas.microsoft.com/office/drawing/2014/main" id="{36FB1CC7-1389-4119-B2CF-668C600A8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793" y="1974057"/>
            <a:ext cx="3995738"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Afbeelding 3">
            <a:extLst>
              <a:ext uri="{FF2B5EF4-FFF2-40B4-BE49-F238E27FC236}">
                <a16:creationId xmlns:a16="http://schemas.microsoft.com/office/drawing/2014/main" id="{3D84A8F6-4D22-493A-A9D9-A204A31F5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1" y="3749676"/>
            <a:ext cx="50831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F251EF98-4BD2-4500-9770-810BE8F33601}"/>
              </a:ext>
            </a:extLst>
          </p:cNvPr>
          <p:cNvSpPr>
            <a:spLocks noGrp="1" noChangeArrowheads="1"/>
          </p:cNvSpPr>
          <p:nvPr>
            <p:ph type="title"/>
          </p:nvPr>
        </p:nvSpPr>
        <p:spPr/>
        <p:txBody>
          <a:bodyPr/>
          <a:lstStyle/>
          <a:p>
            <a:r>
              <a:rPr lang="nl-NL" altLang="nl-NL"/>
              <a:t>Opdracht</a:t>
            </a:r>
          </a:p>
        </p:txBody>
      </p:sp>
      <p:sp>
        <p:nvSpPr>
          <p:cNvPr id="23555" name="Tijdelijke aanduiding voor inhoud 2">
            <a:extLst>
              <a:ext uri="{FF2B5EF4-FFF2-40B4-BE49-F238E27FC236}">
                <a16:creationId xmlns:a16="http://schemas.microsoft.com/office/drawing/2014/main" id="{E42992E6-216F-4396-9BA3-F437628A47A9}"/>
              </a:ext>
            </a:extLst>
          </p:cNvPr>
          <p:cNvSpPr>
            <a:spLocks noGrp="1" noChangeArrowheads="1"/>
          </p:cNvSpPr>
          <p:nvPr>
            <p:ph idx="1"/>
          </p:nvPr>
        </p:nvSpPr>
        <p:spPr/>
        <p:txBody>
          <a:bodyPr>
            <a:normAutofit fontScale="85000" lnSpcReduction="20000"/>
          </a:bodyPr>
          <a:lstStyle/>
          <a:p>
            <a:r>
              <a:rPr lang="nl-NL" altLang="nl-NL" sz="2000" dirty="0"/>
              <a:t>Het maakt niet uit of je nou een loopzaak binnenstapt of juist een zeer exclusief bedrijf. Wat wel belangrijk is dat je weet waar je naar moet kijken en hoe je rekening kan houden met de juiste doelgroep. Alle P’s moeten op elkaar afgestemd worden.</a:t>
            </a:r>
          </a:p>
          <a:p>
            <a:endParaRPr lang="nl-NL" altLang="nl-NL" sz="2000" dirty="0"/>
          </a:p>
          <a:p>
            <a:r>
              <a:rPr lang="nl-NL" altLang="nl-NL" sz="2000" dirty="0"/>
              <a:t>Je gaat zelf aan de slag en maakt een P.P. of een </a:t>
            </a:r>
            <a:r>
              <a:rPr lang="nl-NL" altLang="nl-NL" sz="2000" dirty="0" err="1"/>
              <a:t>Prezi</a:t>
            </a:r>
            <a:r>
              <a:rPr lang="nl-NL" altLang="nl-NL" sz="2000" dirty="0"/>
              <a:t> over 2 verschillende bedrijven, het eerste bedrijf zit in het hogere segment en het 2e bedrijf zit in het lagere segment.</a:t>
            </a:r>
          </a:p>
          <a:p>
            <a:endParaRPr lang="nl-NL" altLang="nl-NL" sz="2000" dirty="0"/>
          </a:p>
          <a:p>
            <a:r>
              <a:rPr lang="nl-NL" altLang="nl-NL" sz="2000" dirty="0"/>
              <a:t>Geef duidelijk de verschillen aan in de 6 P’s.</a:t>
            </a:r>
          </a:p>
          <a:p>
            <a:endParaRPr lang="nl-NL" altLang="nl-NL" sz="2000" dirty="0"/>
          </a:p>
          <a:p>
            <a:r>
              <a:rPr lang="nl-NL" sz="2000" dirty="0">
                <a:hlinkClick r:id="rId2"/>
              </a:rPr>
              <a:t>Bedrijfsformule maken in de horeca, uitleg en tips (ondernemenmetpersoneel.nl)</a:t>
            </a:r>
            <a:endParaRPr lang="nl-NL" altLang="nl-NL" sz="2000" dirty="0"/>
          </a:p>
          <a:p>
            <a:endParaRPr lang="nl-NL" altLang="nl-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E516B-6D15-4065-9FCF-1265DE6789FC}"/>
              </a:ext>
            </a:extLst>
          </p:cNvPr>
          <p:cNvSpPr>
            <a:spLocks noGrp="1"/>
          </p:cNvSpPr>
          <p:nvPr>
            <p:ph type="title"/>
          </p:nvPr>
        </p:nvSpPr>
        <p:spPr/>
        <p:txBody>
          <a:bodyPr/>
          <a:lstStyle/>
          <a:p>
            <a:r>
              <a:rPr lang="nl-NL" dirty="0"/>
              <a:t>Wat is jullie bedrijfs- en gastvrijheidsformule?</a:t>
            </a:r>
          </a:p>
        </p:txBody>
      </p:sp>
    </p:spTree>
    <p:extLst>
      <p:ext uri="{BB962C8B-B14F-4D97-AF65-F5344CB8AC3E}">
        <p14:creationId xmlns:p14="http://schemas.microsoft.com/office/powerpoint/2010/main" val="4203374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B38A35-06BF-44CB-AEB0-93A1902C91EB}"/>
              </a:ext>
            </a:extLst>
          </p:cNvPr>
          <p:cNvSpPr>
            <a:spLocks noGrp="1"/>
          </p:cNvSpPr>
          <p:nvPr>
            <p:ph type="title"/>
          </p:nvPr>
        </p:nvSpPr>
        <p:spPr/>
        <p:txBody>
          <a:bodyPr/>
          <a:lstStyle/>
          <a:p>
            <a:r>
              <a:rPr lang="nl-NL" dirty="0"/>
              <a:t>Winkelformule</a:t>
            </a:r>
          </a:p>
        </p:txBody>
      </p:sp>
      <p:sp>
        <p:nvSpPr>
          <p:cNvPr id="3" name="Tijdelijke aanduiding voor inhoud 2">
            <a:extLst>
              <a:ext uri="{FF2B5EF4-FFF2-40B4-BE49-F238E27FC236}">
                <a16:creationId xmlns:a16="http://schemas.microsoft.com/office/drawing/2014/main" id="{F392E7B8-8827-431E-A530-C007B20BD69D}"/>
              </a:ext>
            </a:extLst>
          </p:cNvPr>
          <p:cNvSpPr>
            <a:spLocks noGrp="1"/>
          </p:cNvSpPr>
          <p:nvPr>
            <p:ph idx="1"/>
          </p:nvPr>
        </p:nvSpPr>
        <p:spPr/>
        <p:txBody>
          <a:bodyPr/>
          <a:lstStyle/>
          <a:p>
            <a:r>
              <a:rPr lang="nl-NL" dirty="0"/>
              <a:t>Een bedrijfsformule is een totaalbeeld dat een bedrijf uitstraalt door middel van het aanbod en de werkwijze aan gasten of mogelijke gasten. Ieder bedrijf heeft zo zijn eigen formule</a:t>
            </a:r>
          </a:p>
          <a:p>
            <a:endParaRPr lang="nl-NL" dirty="0"/>
          </a:p>
          <a:p>
            <a:r>
              <a:rPr lang="nl-NL" dirty="0"/>
              <a:t>Dit hangt allemaal samen met de marketing mix. Deze stel je op als je een bedrijf start…</a:t>
            </a:r>
          </a:p>
        </p:txBody>
      </p:sp>
    </p:spTree>
    <p:extLst>
      <p:ext uri="{BB962C8B-B14F-4D97-AF65-F5344CB8AC3E}">
        <p14:creationId xmlns:p14="http://schemas.microsoft.com/office/powerpoint/2010/main" val="1646208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DA2D3B1-5FAF-436C-9E34-196AD88958DF}"/>
              </a:ext>
            </a:extLst>
          </p:cNvPr>
          <p:cNvPicPr>
            <a:picLocks noChangeAspect="1"/>
          </p:cNvPicPr>
          <p:nvPr/>
        </p:nvPicPr>
        <p:blipFill>
          <a:blip r:embed="rId2"/>
          <a:stretch>
            <a:fillRect/>
          </a:stretch>
        </p:blipFill>
        <p:spPr>
          <a:xfrm>
            <a:off x="2292626" y="1338470"/>
            <a:ext cx="7101200" cy="4501531"/>
          </a:xfrm>
          <a:prstGeom prst="rect">
            <a:avLst/>
          </a:prstGeom>
        </p:spPr>
      </p:pic>
    </p:spTree>
    <p:extLst>
      <p:ext uri="{BB962C8B-B14F-4D97-AF65-F5344CB8AC3E}">
        <p14:creationId xmlns:p14="http://schemas.microsoft.com/office/powerpoint/2010/main" val="354545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BEF99CE4-DF22-47D8-915E-41EED56803FD}"/>
              </a:ext>
            </a:extLst>
          </p:cNvPr>
          <p:cNvSpPr>
            <a:spLocks noGrp="1" noChangeArrowheads="1"/>
          </p:cNvSpPr>
          <p:nvPr>
            <p:ph type="ctrTitle"/>
          </p:nvPr>
        </p:nvSpPr>
        <p:spPr/>
        <p:txBody>
          <a:bodyPr/>
          <a:lstStyle/>
          <a:p>
            <a:r>
              <a:rPr lang="nl-NL" altLang="nl-NL">
                <a:solidFill>
                  <a:schemeClr val="tx1"/>
                </a:solidFill>
              </a:rPr>
              <a:t>Marketing mix</a:t>
            </a:r>
          </a:p>
        </p:txBody>
      </p:sp>
      <p:sp>
        <p:nvSpPr>
          <p:cNvPr id="10243" name="Ondertitel 2">
            <a:extLst>
              <a:ext uri="{FF2B5EF4-FFF2-40B4-BE49-F238E27FC236}">
                <a16:creationId xmlns:a16="http://schemas.microsoft.com/office/drawing/2014/main" id="{EC7EA133-CE0B-47DE-B478-D4B674540817}"/>
              </a:ext>
            </a:extLst>
          </p:cNvPr>
          <p:cNvSpPr>
            <a:spLocks noGrp="1" noChangeArrowheads="1"/>
          </p:cNvSpPr>
          <p:nvPr>
            <p:ph type="subTitle" idx="1"/>
          </p:nvPr>
        </p:nvSpPr>
        <p:spPr/>
        <p:txBody>
          <a:bodyPr/>
          <a:lstStyle/>
          <a:p>
            <a:r>
              <a:rPr lang="nl-NL" altLang="nl-NL"/>
              <a:t>Uitwerking 6 P’s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7E646E3B-943B-4DBB-BD66-1DB9C024CAA3}"/>
              </a:ext>
            </a:extLst>
          </p:cNvPr>
          <p:cNvSpPr>
            <a:spLocks noGrp="1" noChangeArrowheads="1"/>
          </p:cNvSpPr>
          <p:nvPr>
            <p:ph type="title"/>
          </p:nvPr>
        </p:nvSpPr>
        <p:spPr/>
        <p:txBody>
          <a:bodyPr/>
          <a:lstStyle/>
          <a:p>
            <a:r>
              <a:rPr lang="nl-NL" altLang="nl-NL">
                <a:solidFill>
                  <a:schemeClr val="tx1"/>
                </a:solidFill>
              </a:rPr>
              <a:t>Product</a:t>
            </a:r>
          </a:p>
        </p:txBody>
      </p:sp>
      <p:sp>
        <p:nvSpPr>
          <p:cNvPr id="11267" name="Tijdelijke aanduiding voor inhoud 2">
            <a:extLst>
              <a:ext uri="{FF2B5EF4-FFF2-40B4-BE49-F238E27FC236}">
                <a16:creationId xmlns:a16="http://schemas.microsoft.com/office/drawing/2014/main" id="{AD8216B0-9B14-4DF5-8CDB-A9172DF78990}"/>
              </a:ext>
            </a:extLst>
          </p:cNvPr>
          <p:cNvSpPr>
            <a:spLocks noGrp="1" noChangeArrowheads="1"/>
          </p:cNvSpPr>
          <p:nvPr>
            <p:ph idx="1"/>
          </p:nvPr>
        </p:nvSpPr>
        <p:spPr/>
        <p:txBody>
          <a:bodyPr/>
          <a:lstStyle/>
          <a:p>
            <a:r>
              <a:rPr lang="nl-NL" altLang="nl-NL"/>
              <a:t>Het product is waar het in de kern allemaal om draait en is verschillend per bedrijf. Het is hetgeen wat je verkoopt en de kwaliteit van dit product zal mede bepalen hoe mensen over uw bedrijf denken.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3B2DC8ED-FB43-4933-A91F-A54B5066FAAA}"/>
              </a:ext>
            </a:extLst>
          </p:cNvPr>
          <p:cNvSpPr>
            <a:spLocks noGrp="1" noChangeArrowheads="1"/>
          </p:cNvSpPr>
          <p:nvPr>
            <p:ph type="title"/>
          </p:nvPr>
        </p:nvSpPr>
        <p:spPr/>
        <p:txBody>
          <a:bodyPr/>
          <a:lstStyle/>
          <a:p>
            <a:r>
              <a:rPr lang="nl-NL" altLang="nl-NL"/>
              <a:t>Een van de gerechten….</a:t>
            </a:r>
          </a:p>
        </p:txBody>
      </p:sp>
      <p:pic>
        <p:nvPicPr>
          <p:cNvPr id="12291" name="Afbeelding 2">
            <a:extLst>
              <a:ext uri="{FF2B5EF4-FFF2-40B4-BE49-F238E27FC236}">
                <a16:creationId xmlns:a16="http://schemas.microsoft.com/office/drawing/2014/main" id="{70047476-2CE1-4F52-9144-FEFAD1FA1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325" y="1758950"/>
            <a:ext cx="5716588"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Afbeelding 3">
            <a:extLst>
              <a:ext uri="{FF2B5EF4-FFF2-40B4-BE49-F238E27FC236}">
                <a16:creationId xmlns:a16="http://schemas.microsoft.com/office/drawing/2014/main" id="{BBFF641F-1639-402B-9DD7-5287177FA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2782888"/>
            <a:ext cx="4384675"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19A840C1-8F23-4EA4-95FE-3762CF652C4F}"/>
              </a:ext>
            </a:extLst>
          </p:cNvPr>
          <p:cNvSpPr>
            <a:spLocks noGrp="1" noChangeArrowheads="1"/>
          </p:cNvSpPr>
          <p:nvPr>
            <p:ph type="title"/>
          </p:nvPr>
        </p:nvSpPr>
        <p:spPr/>
        <p:txBody>
          <a:bodyPr/>
          <a:lstStyle/>
          <a:p>
            <a:r>
              <a:rPr lang="nl-NL" altLang="nl-NL"/>
              <a:t>Prijs</a:t>
            </a:r>
          </a:p>
        </p:txBody>
      </p:sp>
      <p:sp>
        <p:nvSpPr>
          <p:cNvPr id="13315" name="Tijdelijke aanduiding voor inhoud 2">
            <a:extLst>
              <a:ext uri="{FF2B5EF4-FFF2-40B4-BE49-F238E27FC236}">
                <a16:creationId xmlns:a16="http://schemas.microsoft.com/office/drawing/2014/main" id="{82867BD8-1878-4071-B332-DF518BDE86B9}"/>
              </a:ext>
            </a:extLst>
          </p:cNvPr>
          <p:cNvSpPr>
            <a:spLocks noGrp="1" noChangeArrowheads="1"/>
          </p:cNvSpPr>
          <p:nvPr>
            <p:ph idx="1"/>
          </p:nvPr>
        </p:nvSpPr>
        <p:spPr/>
        <p:txBody>
          <a:bodyPr/>
          <a:lstStyle/>
          <a:p>
            <a:r>
              <a:rPr lang="nl-NL" altLang="nl-NL" dirty="0"/>
              <a:t>De prijs van het product heeft ook een grote rol in deze marketingmix. Immers; men verwacht in een sterrenzaak een heel andere prijs te betalen dan in een bruin café. </a:t>
            </a:r>
          </a:p>
          <a:p>
            <a:endParaRPr lang="nl-NL" altLang="nl-NL" dirty="0"/>
          </a:p>
          <a:p>
            <a:r>
              <a:rPr lang="nl-NL" altLang="nl-NL" dirty="0"/>
              <a:t>Verder hangt ook het verwachtingspatroon van de gast samen met de prijs. Voor een hoofdgerecht van € 20,- verwacht de gast veel meer dan een daghap van € 9,95.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D508C7EF-BA17-4687-BB6E-B8E40F007880}"/>
              </a:ext>
            </a:extLst>
          </p:cNvPr>
          <p:cNvSpPr>
            <a:spLocks noGrp="1" noChangeArrowheads="1"/>
          </p:cNvSpPr>
          <p:nvPr>
            <p:ph type="title"/>
          </p:nvPr>
        </p:nvSpPr>
        <p:spPr>
          <a:xfrm>
            <a:off x="2209800" y="285750"/>
            <a:ext cx="7772400" cy="1143000"/>
          </a:xfrm>
        </p:spPr>
        <p:txBody>
          <a:bodyPr/>
          <a:lstStyle/>
          <a:p>
            <a:r>
              <a:rPr lang="nl-NL" altLang="nl-NL"/>
              <a:t>Prijzen…..</a:t>
            </a:r>
          </a:p>
        </p:txBody>
      </p:sp>
      <p:sp>
        <p:nvSpPr>
          <p:cNvPr id="14340" name="Rechthoek 4">
            <a:extLst>
              <a:ext uri="{FF2B5EF4-FFF2-40B4-BE49-F238E27FC236}">
                <a16:creationId xmlns:a16="http://schemas.microsoft.com/office/drawing/2014/main" id="{A2212790-470C-4252-A574-900757880401}"/>
              </a:ext>
            </a:extLst>
          </p:cNvPr>
          <p:cNvSpPr>
            <a:spLocks noChangeArrowheads="1"/>
          </p:cNvSpPr>
          <p:nvPr/>
        </p:nvSpPr>
        <p:spPr bwMode="auto">
          <a:xfrm>
            <a:off x="1611313" y="1255713"/>
            <a:ext cx="4572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D4D4D"/>
                </a:solidFill>
                <a:latin typeface="Arial" panose="020B0604020202020204" pitchFamily="34" charset="0"/>
              </a:defRPr>
            </a:lvl1pPr>
            <a:lvl2pPr marL="742950" indent="-285750">
              <a:defRPr sz="3200">
                <a:solidFill>
                  <a:srgbClr val="4D4D4D"/>
                </a:solidFill>
                <a:latin typeface="Arial" panose="020B0604020202020204" pitchFamily="34" charset="0"/>
              </a:defRPr>
            </a:lvl2pPr>
            <a:lvl3pPr marL="1143000" indent="-228600">
              <a:defRPr sz="3200">
                <a:solidFill>
                  <a:srgbClr val="4D4D4D"/>
                </a:solidFill>
                <a:latin typeface="Arial" panose="020B0604020202020204" pitchFamily="34" charset="0"/>
              </a:defRPr>
            </a:lvl3pPr>
            <a:lvl4pPr marL="1600200" indent="-228600">
              <a:defRPr sz="3200">
                <a:solidFill>
                  <a:srgbClr val="4D4D4D"/>
                </a:solidFill>
                <a:latin typeface="Arial" panose="020B0604020202020204" pitchFamily="34" charset="0"/>
              </a:defRPr>
            </a:lvl4pPr>
            <a:lvl5pPr marL="2057400" indent="-228600">
              <a:defRPr sz="3200">
                <a:solidFill>
                  <a:srgbClr val="4D4D4D"/>
                </a:solidFill>
                <a:latin typeface="Arial" panose="020B0604020202020204" pitchFamily="34" charset="0"/>
              </a:defRPr>
            </a:lvl5pPr>
            <a:lvl6pPr marL="2514600" indent="-228600" eaLnBrk="0" fontAlgn="base" hangingPunct="0">
              <a:spcBef>
                <a:spcPct val="0"/>
              </a:spcBef>
              <a:spcAft>
                <a:spcPct val="0"/>
              </a:spcAft>
              <a:defRPr sz="3200">
                <a:solidFill>
                  <a:srgbClr val="4D4D4D"/>
                </a:solidFill>
                <a:latin typeface="Arial" panose="020B0604020202020204" pitchFamily="34" charset="0"/>
              </a:defRPr>
            </a:lvl6pPr>
            <a:lvl7pPr marL="2971800" indent="-228600" eaLnBrk="0" fontAlgn="base" hangingPunct="0">
              <a:spcBef>
                <a:spcPct val="0"/>
              </a:spcBef>
              <a:spcAft>
                <a:spcPct val="0"/>
              </a:spcAft>
              <a:defRPr sz="3200">
                <a:solidFill>
                  <a:srgbClr val="4D4D4D"/>
                </a:solidFill>
                <a:latin typeface="Arial" panose="020B0604020202020204" pitchFamily="34" charset="0"/>
              </a:defRPr>
            </a:lvl7pPr>
            <a:lvl8pPr marL="3429000" indent="-228600" eaLnBrk="0" fontAlgn="base" hangingPunct="0">
              <a:spcBef>
                <a:spcPct val="0"/>
              </a:spcBef>
              <a:spcAft>
                <a:spcPct val="0"/>
              </a:spcAft>
              <a:defRPr sz="3200">
                <a:solidFill>
                  <a:srgbClr val="4D4D4D"/>
                </a:solidFill>
                <a:latin typeface="Arial" panose="020B0604020202020204" pitchFamily="34" charset="0"/>
              </a:defRPr>
            </a:lvl8pPr>
            <a:lvl9pPr marL="3886200" indent="-228600" eaLnBrk="0" fontAlgn="base" hangingPunct="0">
              <a:spcBef>
                <a:spcPct val="0"/>
              </a:spcBef>
              <a:spcAft>
                <a:spcPct val="0"/>
              </a:spcAft>
              <a:defRPr sz="3200">
                <a:solidFill>
                  <a:srgbClr val="4D4D4D"/>
                </a:solidFill>
                <a:latin typeface="Arial" panose="020B0604020202020204" pitchFamily="34" charset="0"/>
              </a:defRPr>
            </a:lvl9pPr>
          </a:lstStyle>
          <a:p>
            <a:pPr algn="ctr"/>
            <a:r>
              <a:rPr lang="nl-NL" altLang="nl-NL" sz="2400" b="1">
                <a:solidFill>
                  <a:schemeClr val="tx1"/>
                </a:solidFill>
                <a:latin typeface="Times New Roman" panose="02020603050405020304" pitchFamily="18" charset="0"/>
              </a:rPr>
              <a:t>Menu Tradition Qualité</a:t>
            </a:r>
          </a:p>
          <a:p>
            <a:pPr algn="ctr"/>
            <a:r>
              <a:rPr lang="nl-NL" altLang="nl-NL" sz="2400">
                <a:solidFill>
                  <a:schemeClr val="tx1"/>
                </a:solidFill>
                <a:latin typeface="Times New Roman" panose="02020603050405020304" pitchFamily="18" charset="0"/>
              </a:rPr>
              <a:t>Vier klassiekers eventueel als verrassing geserveerd</a:t>
            </a:r>
          </a:p>
          <a:p>
            <a:pPr algn="ctr"/>
            <a:r>
              <a:rPr lang="nl-NL" altLang="nl-NL" sz="2400" b="1">
                <a:solidFill>
                  <a:schemeClr val="tx1"/>
                </a:solidFill>
                <a:latin typeface="Times New Roman" panose="02020603050405020304" pitchFamily="18" charset="0"/>
              </a:rPr>
              <a:t>Honderd twintig euro</a:t>
            </a:r>
          </a:p>
          <a:p>
            <a:pPr algn="ctr"/>
            <a:r>
              <a:rPr lang="nl-NL" altLang="nl-NL" sz="2400" b="1">
                <a:solidFill>
                  <a:schemeClr val="tx1"/>
                </a:solidFill>
                <a:latin typeface="Times New Roman" panose="02020603050405020304" pitchFamily="18" charset="0"/>
              </a:rPr>
              <a:t>Menu Alliance</a:t>
            </a:r>
          </a:p>
          <a:p>
            <a:pPr algn="ctr"/>
            <a:r>
              <a:rPr lang="nl-NL" altLang="nl-NL" sz="2400">
                <a:solidFill>
                  <a:schemeClr val="tx1"/>
                </a:solidFill>
                <a:latin typeface="Times New Roman" panose="02020603050405020304" pitchFamily="18" charset="0"/>
              </a:rPr>
              <a:t>Zes gerechten eventueel als verrassing geserveerd</a:t>
            </a:r>
          </a:p>
          <a:p>
            <a:pPr algn="ctr"/>
            <a:r>
              <a:rPr lang="nl-NL" altLang="nl-NL" sz="2400" b="1">
                <a:solidFill>
                  <a:schemeClr val="tx1"/>
                </a:solidFill>
                <a:latin typeface="Times New Roman" panose="02020603050405020304" pitchFamily="18" charset="0"/>
              </a:rPr>
              <a:t>Honderd veertig euro</a:t>
            </a:r>
          </a:p>
          <a:p>
            <a:pPr algn="ctr"/>
            <a:r>
              <a:rPr lang="nl-NL" altLang="nl-NL" sz="2400" b="1">
                <a:solidFill>
                  <a:schemeClr val="tx1"/>
                </a:solidFill>
                <a:latin typeface="Times New Roman" panose="02020603050405020304" pitchFamily="18" charset="0"/>
              </a:rPr>
              <a:t>Menu Librije</a:t>
            </a:r>
          </a:p>
          <a:p>
            <a:pPr algn="ctr"/>
            <a:r>
              <a:rPr lang="nl-NL" altLang="nl-NL" sz="2400">
                <a:solidFill>
                  <a:schemeClr val="tx1"/>
                </a:solidFill>
                <a:latin typeface="Times New Roman" panose="02020603050405020304" pitchFamily="18" charset="0"/>
              </a:rPr>
              <a:t>Acht keer mini gerechtjes</a:t>
            </a:r>
          </a:p>
          <a:p>
            <a:pPr algn="ctr"/>
            <a:r>
              <a:rPr lang="nl-NL" altLang="nl-NL" sz="2400" b="1">
                <a:solidFill>
                  <a:schemeClr val="tx1"/>
                </a:solidFill>
                <a:latin typeface="Times New Roman" panose="02020603050405020304" pitchFamily="18" charset="0"/>
              </a:rPr>
              <a:t>Honderd vijftig euro</a:t>
            </a:r>
          </a:p>
          <a:p>
            <a:pPr algn="ctr"/>
            <a:r>
              <a:rPr lang="nl-NL" altLang="nl-NL" sz="2400" b="1">
                <a:solidFill>
                  <a:schemeClr val="tx1"/>
                </a:solidFill>
                <a:latin typeface="Times New Roman" panose="02020603050405020304" pitchFamily="18" charset="0"/>
              </a:rPr>
              <a:t>Om toe te voegen in elk menu</a:t>
            </a:r>
          </a:p>
          <a:p>
            <a:pPr algn="ctr"/>
            <a:r>
              <a:rPr lang="nl-NL" altLang="nl-NL" sz="2400">
                <a:solidFill>
                  <a:schemeClr val="tx1"/>
                </a:solidFill>
                <a:latin typeface="Times New Roman" panose="02020603050405020304" pitchFamily="18" charset="0"/>
              </a:rPr>
              <a:t>Bietjes, kinnebakspek en 10 gram Osciëtra kaviaar</a:t>
            </a:r>
          </a:p>
          <a:p>
            <a:pPr algn="ctr"/>
            <a:r>
              <a:rPr lang="nl-NL" altLang="nl-NL" sz="2400" b="1">
                <a:solidFill>
                  <a:schemeClr val="tx1"/>
                </a:solidFill>
                <a:latin typeface="Times New Roman" panose="02020603050405020304" pitchFamily="18" charset="0"/>
              </a:rPr>
              <a:t>Vijftig euro</a:t>
            </a:r>
          </a:p>
        </p:txBody>
      </p:sp>
      <p:pic>
        <p:nvPicPr>
          <p:cNvPr id="2" name="Afbeelding 1">
            <a:extLst>
              <a:ext uri="{FF2B5EF4-FFF2-40B4-BE49-F238E27FC236}">
                <a16:creationId xmlns:a16="http://schemas.microsoft.com/office/drawing/2014/main" id="{92C225F5-21B1-4A16-9BB8-BDB051300E8F}"/>
              </a:ext>
            </a:extLst>
          </p:cNvPr>
          <p:cNvPicPr>
            <a:picLocks noChangeAspect="1"/>
          </p:cNvPicPr>
          <p:nvPr/>
        </p:nvPicPr>
        <p:blipFill>
          <a:blip r:embed="rId2"/>
          <a:stretch>
            <a:fillRect/>
          </a:stretch>
        </p:blipFill>
        <p:spPr>
          <a:xfrm>
            <a:off x="6349779" y="285750"/>
            <a:ext cx="4434265" cy="627490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1" ma:contentTypeDescription="Een nieuw document maken." ma:contentTypeScope="" ma:versionID="dfa48d0b80627b54a8b979fae4f9a8d7">
  <xsd:schema xmlns:xsd="http://www.w3.org/2001/XMLSchema" xmlns:xs="http://www.w3.org/2001/XMLSchema" xmlns:p="http://schemas.microsoft.com/office/2006/metadata/properties" xmlns:ns3="c2e09757-d42c-4fcd-ae27-c71d4b258210" xmlns:ns4="bfe1b49f-1cd4-47d5-a3dc-4ad9ba0da7af" targetNamespace="http://schemas.microsoft.com/office/2006/metadata/properties" ma:root="true" ma:fieldsID="5dd4998ae133c278813ac09079cff7e9" ns3:_="" ns4:_="">
    <xsd:import namespace="c2e09757-d42c-4fcd-ae27-c71d4b258210"/>
    <xsd:import namespace="bfe1b49f-1cd4-47d5-a3dc-4ad9ba0da7a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e1b49f-1cd4-47d5-a3dc-4ad9ba0da7af"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BAD022-C2B9-4972-9BA8-2E717F10D1DD}">
  <ds:schemaRefs>
    <ds:schemaRef ds:uri="http://purl.org/dc/elements/1.1/"/>
    <ds:schemaRef ds:uri="http://schemas.microsoft.com/office/2006/metadata/properties"/>
    <ds:schemaRef ds:uri="c2e09757-d42c-4fcd-ae27-c71d4b258210"/>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bfe1b49f-1cd4-47d5-a3dc-4ad9ba0da7af"/>
    <ds:schemaRef ds:uri="http://www.w3.org/XML/1998/namespace"/>
    <ds:schemaRef ds:uri="http://purl.org/dc/dcmitype/"/>
  </ds:schemaRefs>
</ds:datastoreItem>
</file>

<file path=customXml/itemProps2.xml><?xml version="1.0" encoding="utf-8"?>
<ds:datastoreItem xmlns:ds="http://schemas.openxmlformats.org/officeDocument/2006/customXml" ds:itemID="{5245DF75-4303-4B8D-BB1F-00B04235A2AF}">
  <ds:schemaRefs>
    <ds:schemaRef ds:uri="http://schemas.microsoft.com/sharepoint/v3/contenttype/forms"/>
  </ds:schemaRefs>
</ds:datastoreItem>
</file>

<file path=customXml/itemProps3.xml><?xml version="1.0" encoding="utf-8"?>
<ds:datastoreItem xmlns:ds="http://schemas.openxmlformats.org/officeDocument/2006/customXml" ds:itemID="{BF8420F9-8786-4FD9-A672-3140BE4AE4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bfe1b49f-1cd4-47d5-a3dc-4ad9ba0da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TM04033919[[fn=Circuit]]</Template>
  <TotalTime>8</TotalTime>
  <Words>510</Words>
  <Application>Microsoft Office PowerPoint</Application>
  <PresentationFormat>Breedbeeld</PresentationFormat>
  <Paragraphs>52</Paragraphs>
  <Slides>18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Times New Roman</vt:lpstr>
      <vt:lpstr>Trebuchet MS</vt:lpstr>
      <vt:lpstr>Tw Cen MT</vt:lpstr>
      <vt:lpstr>Circuit</vt:lpstr>
      <vt:lpstr>Bedrijfs- en gastvrijheidformule</vt:lpstr>
      <vt:lpstr>Wat is jullie bedrijfs- en gastvrijheidsformule?</vt:lpstr>
      <vt:lpstr>Winkelformule</vt:lpstr>
      <vt:lpstr>PowerPoint-presentatie</vt:lpstr>
      <vt:lpstr>Marketing mix</vt:lpstr>
      <vt:lpstr>Product</vt:lpstr>
      <vt:lpstr>Een van de gerechten….</vt:lpstr>
      <vt:lpstr>Prijs</vt:lpstr>
      <vt:lpstr>Prijzen…..</vt:lpstr>
      <vt:lpstr>Plaats</vt:lpstr>
      <vt:lpstr>De Librije, buitenkant: </vt:lpstr>
      <vt:lpstr>Promotie</vt:lpstr>
      <vt:lpstr>PowerPoint-presentatie</vt:lpstr>
      <vt:lpstr>Personeel</vt:lpstr>
      <vt:lpstr>PowerPoint-presentatie</vt:lpstr>
      <vt:lpstr>Presentatie</vt:lpstr>
      <vt:lpstr>Interieurstijlen:</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Bedrijfs- en gastvrijheidformule</dc:title>
  <dc:creator>Regien Mendel - ten Napel</dc:creator>
  <cp:lastModifiedBy>Regien Mendel - ten Napel</cp:lastModifiedBy>
  <cp:revision>2</cp:revision>
  <dcterms:created xsi:type="dcterms:W3CDTF">2022-02-12T20:30:09Z</dcterms:created>
  <dcterms:modified xsi:type="dcterms:W3CDTF">2022-02-12T20:41:16Z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